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hul Mahajan" initials="RM" lastIdx="2" clrIdx="0">
    <p:extLst>
      <p:ext uri="{19B8F6BF-5375-455C-9EA6-DF929625EA0E}">
        <p15:presenceInfo xmlns:p15="http://schemas.microsoft.com/office/powerpoint/2012/main" userId="8c24cb90a89815f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809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7198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782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284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415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600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617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839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07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63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401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E3376-FB32-4D9F-8CDC-3F6BD2534707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25A706F-A995-4E51-A7EE-5391AC55656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211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sticky-note-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cpedia.org/handwriting/c/customer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9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608AAB-E98F-23DE-B3D9-C332BF7EEF77}"/>
              </a:ext>
            </a:extLst>
          </p:cNvPr>
          <p:cNvSpPr txBox="1"/>
          <p:nvPr/>
        </p:nvSpPr>
        <p:spPr>
          <a:xfrm>
            <a:off x="1000125" y="1128713"/>
            <a:ext cx="101869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Algerian" panose="04020705040A02060702" pitchFamily="82" charset="0"/>
              </a:rPr>
              <a:t>Umesh Mahajan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1D8C2C-4D72-A28C-1411-FEB4244BD94C}"/>
              </a:ext>
            </a:extLst>
          </p:cNvPr>
          <p:cNvSpPr txBox="1"/>
          <p:nvPr/>
        </p:nvSpPr>
        <p:spPr>
          <a:xfrm>
            <a:off x="1743075" y="3257550"/>
            <a:ext cx="8586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0" dirty="0">
                <a:solidFill>
                  <a:srgbClr val="000000"/>
                </a:solidFill>
                <a:effectLst/>
                <a:latin typeface="Helvetica Neue"/>
              </a:rPr>
              <a:t>Customer Retention Case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6D530-3BE3-0AAA-7CCF-D27BFF5C16A5}"/>
              </a:ext>
            </a:extLst>
          </p:cNvPr>
          <p:cNvSpPr txBox="1"/>
          <p:nvPr/>
        </p:nvSpPr>
        <p:spPr>
          <a:xfrm>
            <a:off x="785813" y="4929189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 Black" panose="020B0A04020102020204" pitchFamily="34" charset="0"/>
                <a:cs typeface="Aharoni" panose="02010803020104030203" pitchFamily="2" charset="-79"/>
              </a:rPr>
              <a:t>Internship batch  : 32</a:t>
            </a:r>
          </a:p>
        </p:txBody>
      </p:sp>
    </p:spTree>
    <p:extLst>
      <p:ext uri="{BB962C8B-B14F-4D97-AF65-F5344CB8AC3E}">
        <p14:creationId xmlns:p14="http://schemas.microsoft.com/office/powerpoint/2010/main" val="223482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ustomer Retention Case Study - Jupyter Notebook and 2 more pages - Personal - Microsoft_ Edge 2022-11-18 15-38-47 - Compressed with FlexClip">
            <a:hlinkClick r:id="" action="ppaction://media"/>
            <a:extLst>
              <a:ext uri="{FF2B5EF4-FFF2-40B4-BE49-F238E27FC236}">
                <a16:creationId xmlns:a16="http://schemas.microsoft.com/office/drawing/2014/main" id="{CA9A676F-4566-07B3-65CC-BFF09088AF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5343" y="300037"/>
            <a:ext cx="10501313" cy="527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9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7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25C75E-F742-BDC0-209A-A994A6C3FC8F}"/>
              </a:ext>
            </a:extLst>
          </p:cNvPr>
          <p:cNvSpPr txBox="1"/>
          <p:nvPr/>
        </p:nvSpPr>
        <p:spPr>
          <a:xfrm>
            <a:off x="885825" y="628650"/>
            <a:ext cx="10101262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Important observation from slide no 10</a:t>
            </a:r>
          </a:p>
          <a:p>
            <a:endParaRPr lang="en-US" sz="28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Most of the consumers belong to Female category.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Highest buying category of age is 31 to 40 age of consumers.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Most of product are bought through Mobile internet 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Most selling product is smartphones.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Many consumer agree that loading speeding Is good that means delivery is fats.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70 % consumer agree that there is user friendly interface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Consumers believe that there is 68 % Privacy guarantee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6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6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6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6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6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6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600" b="1" dirty="0"/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789306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803661-8234-AB04-9C4D-FA0D07C73A9E}"/>
              </a:ext>
            </a:extLst>
          </p:cNvPr>
          <p:cNvSpPr txBox="1"/>
          <p:nvPr/>
        </p:nvSpPr>
        <p:spPr>
          <a:xfrm>
            <a:off x="976312" y="500063"/>
            <a:ext cx="10501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Trying to collect more information from below profiling</a:t>
            </a:r>
          </a:p>
        </p:txBody>
      </p:sp>
      <p:pic>
        <p:nvPicPr>
          <p:cNvPr id="4" name="Customer Retention Case Study and 2 more pages - Personal - Microsoft_ Edge 2022-11-19 15-44-50 - Compressed with FlexClip">
            <a:hlinkClick r:id="" action="ppaction://media"/>
            <a:extLst>
              <a:ext uri="{FF2B5EF4-FFF2-40B4-BE49-F238E27FC236}">
                <a16:creationId xmlns:a16="http://schemas.microsoft.com/office/drawing/2014/main" id="{BFEFE3EE-B212-C4B5-9622-7477E86708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4462" y="1227208"/>
            <a:ext cx="8758237" cy="440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08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4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8ACCE9-86AA-A310-50AB-88EA03A64721}"/>
              </a:ext>
            </a:extLst>
          </p:cNvPr>
          <p:cNvSpPr txBox="1"/>
          <p:nvPr/>
        </p:nvSpPr>
        <p:spPr>
          <a:xfrm>
            <a:off x="1000125" y="557213"/>
            <a:ext cx="108727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Observation for Amazon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B4E973-22ED-3D3C-A462-958396475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8300" y="1047357"/>
            <a:ext cx="2453150" cy="9929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CCE961-2E40-2AD0-E075-D3DBF0105431}"/>
              </a:ext>
            </a:extLst>
          </p:cNvPr>
          <p:cNvSpPr txBox="1"/>
          <p:nvPr/>
        </p:nvSpPr>
        <p:spPr>
          <a:xfrm>
            <a:off x="742950" y="1214438"/>
            <a:ext cx="84053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Good points : -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Product variety is high at amazon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Visuals are also good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Fast Loading speed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Reliable website</a:t>
            </a:r>
          </a:p>
          <a:p>
            <a:endParaRPr lang="en-US" dirty="0"/>
          </a:p>
          <a:p>
            <a:r>
              <a:rPr lang="en-US" b="1" dirty="0"/>
              <a:t>Improvement : -</a:t>
            </a:r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Deal with more bank and provide more discount</a:t>
            </a:r>
            <a:r>
              <a:rPr lang="en-US" b="1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Need to focus on rural area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Reduce delivery defection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71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6AFD95-5243-8BC5-92CF-A5FE477CF88B}"/>
              </a:ext>
            </a:extLst>
          </p:cNvPr>
          <p:cNvSpPr txBox="1"/>
          <p:nvPr/>
        </p:nvSpPr>
        <p:spPr>
          <a:xfrm>
            <a:off x="1000125" y="557213"/>
            <a:ext cx="108727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Observation for Flipkart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A19FA8-ADE8-11E3-BBA9-571EA8569786}"/>
              </a:ext>
            </a:extLst>
          </p:cNvPr>
          <p:cNvSpPr txBox="1"/>
          <p:nvPr/>
        </p:nvSpPr>
        <p:spPr>
          <a:xfrm>
            <a:off x="742950" y="1271588"/>
            <a:ext cx="80125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Good points : -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Fast Delivery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Good Interface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Good lading speed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r>
              <a:rPr lang="en-US" b="1" dirty="0"/>
              <a:t>Improvement : -</a:t>
            </a:r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Can give more payment option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Promote more on social media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1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E1462A-33D4-247F-B008-7E7737CAF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5527" y="1023332"/>
            <a:ext cx="2693523" cy="129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812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36440-452E-CAE9-5C02-B75EAA3311BA}"/>
              </a:ext>
            </a:extLst>
          </p:cNvPr>
          <p:cNvSpPr txBox="1">
            <a:spLocks/>
          </p:cNvSpPr>
          <p:nvPr/>
        </p:nvSpPr>
        <p:spPr>
          <a:xfrm>
            <a:off x="646111" y="186388"/>
            <a:ext cx="9404723" cy="14005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b="1" dirty="0"/>
              <a:t> </a:t>
            </a:r>
            <a:r>
              <a:rPr lang="en-IN" sz="2400" b="1" dirty="0"/>
              <a:t>Observation for Paytm.com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85A9D-DEAD-D1AE-F808-020F5392ED5D}"/>
              </a:ext>
            </a:extLst>
          </p:cNvPr>
          <p:cNvSpPr txBox="1">
            <a:spLocks/>
          </p:cNvSpPr>
          <p:nvPr/>
        </p:nvSpPr>
        <p:spPr>
          <a:xfrm>
            <a:off x="646111" y="1397874"/>
            <a:ext cx="7885330" cy="419548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/>
              <a:t>Good points : 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b="1" dirty="0"/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1. Convenient to use and a good website.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2. Quickness to complete a purchase.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3. About 64% of the customers feel that either web or app is reliable.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4. Around 20% of the customers believe that Paytm has a wild variety of products on offer.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/>
          </a:p>
          <a:p>
            <a:r>
              <a:rPr lang="en-US" sz="2400" b="1" dirty="0"/>
              <a:t>Improvement : -</a:t>
            </a:r>
          </a:p>
          <a:p>
            <a:pPr marL="0" indent="0">
              <a:buNone/>
            </a:pPr>
            <a:endParaRPr lang="en-US" sz="2000" b="1" dirty="0"/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1. Reduce the delivery time of the products during promotions.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2. Try to give the price early during promotion.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3. During promotions, try to give a disturbance free shopping experience to customers.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4. Late declaration of price and discounts.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5. Frequent disturbance is occurring while moving from one page to another.</a:t>
            </a:r>
            <a:endParaRPr lang="en-IN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D4DE04-2B3A-FF99-75A8-FA9A4BB26872}"/>
              </a:ext>
            </a:extLst>
          </p:cNvPr>
          <p:cNvSpPr txBox="1"/>
          <p:nvPr/>
        </p:nvSpPr>
        <p:spPr>
          <a:xfrm>
            <a:off x="8781422" y="3059668"/>
            <a:ext cx="2857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Online Store Company: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EE6A1E-C1F5-3A45-446E-5479EE0A2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3903" y="3495615"/>
            <a:ext cx="2671986" cy="104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624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FB4F8F-B5D3-026E-B5EE-8A210F643B71}"/>
              </a:ext>
            </a:extLst>
          </p:cNvPr>
          <p:cNvSpPr txBox="1">
            <a:spLocks/>
          </p:cNvSpPr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400" b="1" dirty="0"/>
              <a:t>Observation for Myntra.com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5CAF80-5191-45F2-8911-570A4B5CBE80}"/>
              </a:ext>
            </a:extLst>
          </p:cNvPr>
          <p:cNvSpPr txBox="1">
            <a:spLocks/>
          </p:cNvSpPr>
          <p:nvPr/>
        </p:nvSpPr>
        <p:spPr>
          <a:xfrm>
            <a:off x="646111" y="1586918"/>
            <a:ext cx="7885330" cy="4818364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/>
          </a:p>
          <a:p>
            <a:r>
              <a:rPr lang="en-US" sz="2000" b="1" dirty="0"/>
              <a:t>Good points : 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b="1" dirty="0"/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1. Convenient to use and also a good website.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2. Availability of several payment options.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3. Faster products delivery.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4. Complete information of products available.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5. Reliable website or app, perceived trustworthiness.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6. Wild variety of product to offer</a:t>
            </a:r>
            <a:endParaRPr lang="en-IN" sz="2000" dirty="0"/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sz="2000" b="1" dirty="0"/>
          </a:p>
          <a:p>
            <a:r>
              <a:rPr lang="en-US" sz="2000" b="1" dirty="0"/>
              <a:t>Improvement : 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b="1" dirty="0"/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Late price Declare needs to be improved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1. During promotions, try to give a disturbance free shopping experience to customers.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2. Try to give the price early during promotions.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000" dirty="0"/>
              <a:t>3. Reduce the delivery time of the products during promotions.</a:t>
            </a:r>
            <a:br>
              <a:rPr lang="en-US" sz="2000" dirty="0"/>
            </a:b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D04EFE-44E4-7CEB-B100-867D257A6B2F}"/>
              </a:ext>
            </a:extLst>
          </p:cNvPr>
          <p:cNvSpPr txBox="1"/>
          <p:nvPr/>
        </p:nvSpPr>
        <p:spPr>
          <a:xfrm>
            <a:off x="8781422" y="3059668"/>
            <a:ext cx="2857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Online Store Company: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D3375B-4C45-79CA-57C2-30A99CF4D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6420" y="3429000"/>
            <a:ext cx="2667207" cy="96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03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91074B-C383-B4B0-C71C-EF4C5405142C}"/>
              </a:ext>
            </a:extLst>
          </p:cNvPr>
          <p:cNvSpPr txBox="1"/>
          <p:nvPr/>
        </p:nvSpPr>
        <p:spPr>
          <a:xfrm>
            <a:off x="2575321" y="1851645"/>
            <a:ext cx="7397353" cy="3154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500" dirty="0">
                <a:latin typeface="Kunstler Script" panose="030304020206070D0D06" pitchFamily="66" charset="0"/>
              </a:rPr>
              <a:t>Thank </a:t>
            </a:r>
            <a:r>
              <a:rPr lang="en-US" sz="19900" dirty="0">
                <a:latin typeface="Kunstler Script" panose="030304020206070D0D06" pitchFamily="66" charset="0"/>
              </a:rPr>
              <a:t>You</a:t>
            </a:r>
            <a:endParaRPr lang="en-US" sz="11500" dirty="0">
              <a:latin typeface="Kunstler Script" panose="030304020206070D0D06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454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2347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ED86E7-569C-1295-E348-BDB1463643D9}"/>
              </a:ext>
            </a:extLst>
          </p:cNvPr>
          <p:cNvSpPr txBox="1"/>
          <p:nvPr/>
        </p:nvSpPr>
        <p:spPr>
          <a:xfrm>
            <a:off x="1057275" y="957263"/>
            <a:ext cx="100584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What is Customer Retention and do we really need it?</a:t>
            </a:r>
          </a:p>
          <a:p>
            <a:pPr marL="0" indent="0">
              <a:buNone/>
            </a:pPr>
            <a:endParaRPr lang="en-US" sz="2800" dirty="0">
              <a:latin typeface="+mn-lt"/>
            </a:endParaRPr>
          </a:p>
          <a:p>
            <a:pPr marL="301752" lvl="1" indent="0">
              <a:buNone/>
            </a:pPr>
            <a:r>
              <a:rPr lang="en-US" sz="3200" dirty="0">
                <a:latin typeface="+mn-lt"/>
              </a:rPr>
              <a:t>“Customer retention refers to company’s ability to turn customers into repeat buyers and prevent them from switching to a competitor”</a:t>
            </a:r>
          </a:p>
          <a:p>
            <a:pPr marL="301752" lvl="1" indent="0">
              <a:buNone/>
            </a:pPr>
            <a:r>
              <a:rPr lang="en-US" sz="3200" dirty="0">
                <a:latin typeface="+mn-lt"/>
              </a:rPr>
              <a:t>In other words customer retention means – </a:t>
            </a:r>
            <a:r>
              <a:rPr lang="en-US" sz="3200" b="1" dirty="0">
                <a:latin typeface="+mn-lt"/>
              </a:rPr>
              <a:t>“To maintain the existing customers”</a:t>
            </a:r>
          </a:p>
          <a:p>
            <a:pPr marL="0" indent="0">
              <a:buNone/>
            </a:pPr>
            <a:endParaRPr lang="en-US" sz="2800" dirty="0">
              <a:latin typeface="+mn-lt"/>
            </a:endParaRPr>
          </a:p>
          <a:p>
            <a:r>
              <a:rPr lang="en-US" sz="2800" dirty="0">
                <a:latin typeface="+mn-lt"/>
              </a:rPr>
              <a:t>This happens only if there exists a positive relation between the company and the customer.</a:t>
            </a:r>
          </a:p>
        </p:txBody>
      </p:sp>
    </p:spTree>
    <p:extLst>
      <p:ext uri="{BB962C8B-B14F-4D97-AF65-F5344CB8AC3E}">
        <p14:creationId xmlns:p14="http://schemas.microsoft.com/office/powerpoint/2010/main" val="723613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D5A074-DD52-D975-CE4B-F4998322BFF9}"/>
              </a:ext>
            </a:extLst>
          </p:cNvPr>
          <p:cNvSpPr txBox="1"/>
          <p:nvPr/>
        </p:nvSpPr>
        <p:spPr>
          <a:xfrm>
            <a:off x="1345406" y="814387"/>
            <a:ext cx="9501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cap="none" dirty="0">
                <a:ea typeface="Cambria" panose="02040503050406030204" pitchFamily="18" charset="0"/>
              </a:rPr>
              <a:t>What are the benefits of Customer Retention ?</a:t>
            </a:r>
            <a:endParaRPr lang="en-US" sz="3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ADB1B6-AD00-D16B-E582-AA6043BE49FB}"/>
              </a:ext>
            </a:extLst>
          </p:cNvPr>
          <p:cNvSpPr txBox="1">
            <a:spLocks/>
          </p:cNvSpPr>
          <p:nvPr/>
        </p:nvSpPr>
        <p:spPr>
          <a:xfrm>
            <a:off x="1103312" y="2052918"/>
            <a:ext cx="9743281" cy="39906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ea typeface="Cambria" panose="020405030504060302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ea typeface="Cambria" panose="02040503050406030204" pitchFamily="18" charset="0"/>
              </a:rPr>
              <a:t>Retained customers tend to buy other services from same company.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ea typeface="Cambria" panose="02040503050406030204" pitchFamily="18" charset="0"/>
              </a:rPr>
              <a:t>Retained customers are known to be less price/cost sensitive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ea typeface="Cambria" panose="02040503050406030204" pitchFamily="18" charset="0"/>
              </a:rPr>
              <a:t>The probability of selling to an existing customer is 60-70%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ea typeface="Cambria" panose="02040503050406030204" pitchFamily="18" charset="0"/>
              </a:rPr>
              <a:t>The probability of selling to new prospect is 5-20%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ea typeface="Cambria" panose="02040503050406030204" pitchFamily="18" charset="0"/>
              </a:rPr>
              <a:t>Declined migration rates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ea typeface="Cambria" panose="02040503050406030204" pitchFamily="18" charset="0"/>
              </a:rPr>
              <a:t>It’s more expensive to acquire a new customer than to retain an old one.</a:t>
            </a:r>
          </a:p>
          <a:p>
            <a:pPr lvl="1"/>
            <a:endParaRPr lang="en-US" sz="1800" dirty="0">
              <a:ea typeface="Cambria" panose="020405030504060302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02588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45CFDBC-41A4-9719-9F87-6F959E65BC76}"/>
              </a:ext>
            </a:extLst>
          </p:cNvPr>
          <p:cNvSpPr txBox="1">
            <a:spLocks/>
          </p:cNvSpPr>
          <p:nvPr/>
        </p:nvSpPr>
        <p:spPr>
          <a:xfrm>
            <a:off x="646111" y="452718"/>
            <a:ext cx="9404723" cy="8617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Problem Statement.</a:t>
            </a:r>
            <a:endParaRPr lang="en-I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1B5CACC-6BB9-8E12-6E67-B5E828FAD35E}"/>
              </a:ext>
            </a:extLst>
          </p:cNvPr>
          <p:cNvSpPr txBox="1">
            <a:spLocks/>
          </p:cNvSpPr>
          <p:nvPr/>
        </p:nvSpPr>
        <p:spPr>
          <a:xfrm>
            <a:off x="1103312" y="1314450"/>
            <a:ext cx="8946541" cy="493394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Customer satisfaction has emerged as one of the most important factors that guarantee the success of online store, it has been posited as a key stimulant of purchase or repurchase intentions and customer loyalty.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A comprehensive review of the literature, theories and models have been carried out to propose the models for customer activation and customer retention.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Five major factors that contributed to the success of an e-commerce store have been identified as: service quality, system quality, information quality, trust and net benefit.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research furthermore investigated the factors that influence the online customers repeat purchase intention.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combination of both utilitarian value and hedonistic values are needed to affect the repeat purchase intention (loyalty) positively.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data is collected from the Indian online shoppers. Results indicate the e-retail success factors, which are very much critical for customer satisfaction.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1919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2CBB-6555-FB16-1DBA-36109C812B78}"/>
              </a:ext>
            </a:extLst>
          </p:cNvPr>
          <p:cNvSpPr txBox="1">
            <a:spLocks/>
          </p:cNvSpPr>
          <p:nvPr/>
        </p:nvSpPr>
        <p:spPr>
          <a:xfrm>
            <a:off x="646111" y="452718"/>
            <a:ext cx="9767396" cy="14005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/>
              <a:t>The problem statement can be represented in the form of below use case diagram as well.</a:t>
            </a:r>
            <a:br>
              <a:rPr lang="en-IN" sz="2800" b="1"/>
            </a:br>
            <a:endParaRPr lang="en-IN" sz="2800" dirty="0"/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31E4B0C2-A4AC-DBC3-9D48-BFDD60088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318" y="1438734"/>
            <a:ext cx="7436945" cy="435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08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22A142-A48A-ADEB-05FB-A7052C24F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731" y="1328636"/>
            <a:ext cx="9402487" cy="14575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849EE2-A042-3C79-A6EB-39642C6DC35B}"/>
              </a:ext>
            </a:extLst>
          </p:cNvPr>
          <p:cNvSpPr txBox="1"/>
          <p:nvPr/>
        </p:nvSpPr>
        <p:spPr>
          <a:xfrm>
            <a:off x="1500188" y="3757613"/>
            <a:ext cx="90970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are checking how much rows and columns we have in data set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We have 269 rows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We have 71 columns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31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A381E9-9064-F75A-5C08-75B3AE4F6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83" y="1038267"/>
            <a:ext cx="4604834" cy="952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A04FDA-5C88-B618-40D0-0762697FA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83" y="3686054"/>
            <a:ext cx="4604834" cy="9430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6AB787-38A1-8D53-3EBE-A9E22D35A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658" y="2362160"/>
            <a:ext cx="4715059" cy="8097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938A3C-2B19-4174-3E36-AF6FF6E6FE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76" y="5062523"/>
            <a:ext cx="4462342" cy="5381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20D8AF-F884-941F-ACF9-A91072CA446D}"/>
              </a:ext>
            </a:extLst>
          </p:cNvPr>
          <p:cNvSpPr txBox="1"/>
          <p:nvPr/>
        </p:nvSpPr>
        <p:spPr>
          <a:xfrm>
            <a:off x="5686425" y="642938"/>
            <a:ext cx="5791199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 found below point using codes mentioned on This slide</a:t>
            </a:r>
          </a:p>
          <a:p>
            <a:endParaRPr lang="en-US" sz="32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All are Object except “pin code”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Dataset taking 149 KB memory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No Missing data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Uniqueness is present in data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53474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E43445-D4B9-7AD2-00EA-80AB712CDCD6}"/>
              </a:ext>
            </a:extLst>
          </p:cNvPr>
          <p:cNvSpPr txBox="1"/>
          <p:nvPr/>
        </p:nvSpPr>
        <p:spPr>
          <a:xfrm>
            <a:off x="1300163" y="800100"/>
            <a:ext cx="6672262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Dataset Information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Dataset contains top retail online stores 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 Questions are being asked to understand buying patter of consumers and their comfortless with site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We have tried to collect every possible data form customers so that we can improve</a:t>
            </a:r>
          </a:p>
          <a:p>
            <a:r>
              <a:rPr lang="en-US" dirty="0"/>
              <a:t> 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1FA85DBF-BD23-6102-4ACC-4688DB305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9247" y="800100"/>
            <a:ext cx="1678643" cy="931293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9E258A89-7513-0B07-A661-09A4A370F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9247" y="2060713"/>
            <a:ext cx="1723467" cy="937933"/>
          </a:xfrm>
          <a:prstGeom prst="rect">
            <a:avLst/>
          </a:prstGeom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E33FFEB7-FEDD-8247-FFFC-43BB68F92F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5278" y="3429000"/>
            <a:ext cx="1667436" cy="931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F6B210-A6A9-AC10-18F6-357374DAE8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583669"/>
            <a:ext cx="2110082" cy="7626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82B5F0-202D-6703-D0EE-E2BE45B56E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1981" y="4639443"/>
            <a:ext cx="2667000" cy="65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9806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658</TotalTime>
  <Words>814</Words>
  <Application>Microsoft Office PowerPoint</Application>
  <PresentationFormat>Widescreen</PresentationFormat>
  <Paragraphs>129</Paragraphs>
  <Slides>17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Algerian</vt:lpstr>
      <vt:lpstr>Arial</vt:lpstr>
      <vt:lpstr>Arial Black</vt:lpstr>
      <vt:lpstr>Gill Sans MT</vt:lpstr>
      <vt:lpstr>Helvetica Neue</vt:lpstr>
      <vt:lpstr>Kunstler Script</vt:lpstr>
      <vt:lpstr>Wingdings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Mahajan</dc:creator>
  <cp:lastModifiedBy>Rahul Mahajan</cp:lastModifiedBy>
  <cp:revision>3</cp:revision>
  <dcterms:created xsi:type="dcterms:W3CDTF">2022-11-18T09:09:32Z</dcterms:created>
  <dcterms:modified xsi:type="dcterms:W3CDTF">2022-11-19T11:33:11Z</dcterms:modified>
</cp:coreProperties>
</file>

<file path=docProps/thumbnail.jpeg>
</file>